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70822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7735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5132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4973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88893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78576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Janani RC</a:t>
            </a:r>
          </a:p>
          <a:p>
            <a:r>
              <a:rPr lang="en-US" dirty="0">
                <a:solidFill>
                  <a:schemeClr val="bg2"/>
                </a:solidFill>
                <a:latin typeface="Abadi" panose="020B0604020104020204" pitchFamily="34" charset="0"/>
                <a:ea typeface="SF Pro" pitchFamily="2" charset="0"/>
                <a:cs typeface="SF Pro" pitchFamily="2" charset="0"/>
              </a:rPr>
              <a:t>1/8/2024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75006" cy="3630958"/>
          </a:xfrm>
          <a:prstGeom prst="rect">
            <a:avLst/>
          </a:prstGeom>
        </p:spPr>
        <p:txBody>
          <a:bodyPr/>
          <a:lstStyle/>
          <a:p>
            <a:r>
              <a:rPr lang="en-US" sz="1600" dirty="0">
                <a:latin typeface="Abadi" panose="020B0604020104020204" pitchFamily="34" charset="0"/>
              </a:rPr>
              <a:t>In the dataset, there are various instances where the booster did not land successfully. Sometimes, a landing was attempted but failed due to an accident. For instance, "True Ocean" indicates the mission outcome was a successful landing in a specific region of the ocean, while "False Ocean" signifies the mission outcome was an unsuccessful landing in the same region. Similarly, "True RTLS" denotes the mission outcome was a successful landing on a ground pad, whereas "False RTLS" indicates an unsuccessful landing on a ground pad. "True ASDS" means the mission outcome was a successful landing on a drone ship, and "False ASDS" means the mission outcome was an unsuccessful landing on a drone ship. We primarily convert these outcomes into training labels, where "1" represents a successful booster landing, and "0" indicates an unsuccessful attempt.</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6DA28D6-344C-F93E-70C1-E6B46BADCA41}"/>
              </a:ext>
            </a:extLst>
          </p:cNvPr>
          <p:cNvPicPr>
            <a:picLocks noChangeAspect="1"/>
          </p:cNvPicPr>
          <p:nvPr/>
        </p:nvPicPr>
        <p:blipFill>
          <a:blip r:embed="rId3"/>
          <a:stretch>
            <a:fillRect/>
          </a:stretch>
        </p:blipFill>
        <p:spPr>
          <a:xfrm>
            <a:off x="7527614" y="1825625"/>
            <a:ext cx="3458058" cy="3781953"/>
          </a:xfrm>
          <a:prstGeom prst="rect">
            <a:avLst/>
          </a:prstGeom>
        </p:spPr>
      </p:pic>
      <p:sp>
        <p:nvSpPr>
          <p:cNvPr id="6" name="TextBox 5">
            <a:extLst>
              <a:ext uri="{FF2B5EF4-FFF2-40B4-BE49-F238E27FC236}">
                <a16:creationId xmlns:a16="http://schemas.microsoft.com/office/drawing/2014/main" id="{70498154-35C0-9BD6-E28D-21438B3666C6}"/>
              </a:ext>
            </a:extLst>
          </p:cNvPr>
          <p:cNvSpPr txBox="1"/>
          <p:nvPr/>
        </p:nvSpPr>
        <p:spPr>
          <a:xfrm>
            <a:off x="2365513" y="5711572"/>
            <a:ext cx="8398565" cy="646331"/>
          </a:xfrm>
          <a:prstGeom prst="rect">
            <a:avLst/>
          </a:prstGeom>
          <a:noFill/>
        </p:spPr>
        <p:txBody>
          <a:bodyPr wrap="square" rtlCol="0">
            <a:spAutoFit/>
          </a:bodyPr>
          <a:lstStyle/>
          <a:p>
            <a:r>
              <a:rPr lang="en-US" dirty="0"/>
              <a:t>https://github.com/Janani-Ironic69/Applied-Data-Science-Capstone-Project/blob/main/labs-jupyter-spacex-Data%20wrangling.ipynb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0497" y="1507573"/>
            <a:ext cx="11047616" cy="4518000"/>
          </a:xfrm>
          <a:prstGeom prst="rect">
            <a:avLst/>
          </a:prstGeom>
        </p:spPr>
        <p:txBody>
          <a:bodyPr lIns="91440" tIns="45720" rIns="91440" bIns="45720" anchor="t"/>
          <a:lstStyle/>
          <a:p>
            <a:endParaRPr lang="en-US" sz="2000" dirty="0">
              <a:latin typeface="Abadi" panose="020B0604020104020204" pitchFamily="34" charset="0"/>
            </a:endParaRPr>
          </a:p>
          <a:p>
            <a:r>
              <a:rPr lang="en-US" sz="2000" dirty="0">
                <a:latin typeface="Abadi" panose="020B0604020104020204" pitchFamily="34" charset="0"/>
              </a:rPr>
              <a:t>Charts were created as follows: Flight Number vs. Payload Mass, Flight Number vs. Launch Site, Payload Mass vs. Launch Site, Orbit Type vs. Success Rate, Flight Number vs. Orbit Type, Payload Mass vs. Orbit Type, and Success Rate Yearly Trend.</a:t>
            </a:r>
          </a:p>
          <a:p>
            <a:r>
              <a:rPr lang="en-US" sz="2000" dirty="0">
                <a:latin typeface="Abadi" panose="020B0604020104020204" pitchFamily="34" charset="0"/>
              </a:rPr>
              <a:t>Scatter plots were used to display the relationships between variables. If there is a relationship, these plots could be useful for machine learning models.</a:t>
            </a:r>
          </a:p>
          <a:p>
            <a:r>
              <a:rPr lang="en-US" sz="2000" dirty="0">
                <a:latin typeface="Abadi" panose="020B0604020104020204" pitchFamily="34" charset="0"/>
              </a:rPr>
              <a:t>Bar charts were used to compare different discrete categories, aiming to illustrate the relationship between the categories being compared and a measured value.</a:t>
            </a:r>
          </a:p>
          <a:p>
            <a:r>
              <a:rPr lang="en-US" sz="2000" dirty="0">
                <a:latin typeface="Abadi" panose="020B0604020104020204" pitchFamily="34" charset="0"/>
              </a:rPr>
              <a:t>Line charts were used to depict trends in data over time (time series).</a:t>
            </a:r>
          </a:p>
          <a:p>
            <a:endParaRPr lang="en-US" sz="1600" dirty="0">
              <a:latin typeface="Abadi" panose="020B0604020104020204" pitchFamily="34" charset="0"/>
            </a:endParaRPr>
          </a:p>
          <a:p>
            <a:endParaRPr lang="en-US" sz="1600" dirty="0">
              <a:latin typeface="Abadi" panose="020B0604020104020204" pitchFamily="34" charset="0"/>
            </a:endParaRPr>
          </a:p>
          <a:p>
            <a:pPr marL="0" indent="0">
              <a:buNone/>
            </a:pPr>
            <a:r>
              <a:rPr lang="en-US" sz="2000" dirty="0">
                <a:latin typeface="Abadi" panose="020B0604020104020204" pitchFamily="34" charset="0"/>
              </a:rPr>
              <a:t>https://github.com/Janani-Ironic69/Applied-Data-Science-Capstone-Project/blob/main/edadataviz.ipynb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r>
              <a:rPr lang="en-US" sz="1600" dirty="0">
                <a:latin typeface="Abadi" panose="020B0604020104020204" pitchFamily="34" charset="0"/>
              </a:rPr>
              <a:t>SQL queries were executed to:</a:t>
            </a:r>
          </a:p>
          <a:p>
            <a:pPr>
              <a:buFont typeface="Arial" panose="020B0604020202020204" pitchFamily="34" charset="0"/>
              <a:buChar char="•"/>
            </a:pPr>
            <a:r>
              <a:rPr lang="en-US" sz="1600" dirty="0">
                <a:latin typeface="Abadi" panose="020B0604020104020204" pitchFamily="34" charset="0"/>
              </a:rPr>
              <a:t>Display the names of the distinct launch sites used in the space missions.</a:t>
            </a:r>
          </a:p>
          <a:p>
            <a:pPr>
              <a:buFont typeface="Arial" panose="020B0604020202020204" pitchFamily="34" charset="0"/>
              <a:buChar char="•"/>
            </a:pPr>
            <a:r>
              <a:rPr lang="en-US" sz="1600" dirty="0">
                <a:latin typeface="Abadi" panose="020B0604020104020204" pitchFamily="34" charset="0"/>
              </a:rPr>
              <a:t>Show 5 records where the launch sites start with the string 'CCA'.</a:t>
            </a:r>
          </a:p>
          <a:p>
            <a:pPr>
              <a:buFont typeface="Arial" panose="020B0604020202020204" pitchFamily="34" charset="0"/>
              <a:buChar char="•"/>
            </a:pPr>
            <a:r>
              <a:rPr lang="en-US" sz="1600" dirty="0">
                <a:latin typeface="Abadi" panose="020B0604020104020204" pitchFamily="34" charset="0"/>
              </a:rPr>
              <a:t>Show the total payload mass carried by boosters launched by NASA (CRS).</a:t>
            </a:r>
          </a:p>
          <a:p>
            <a:pPr>
              <a:buFont typeface="Arial" panose="020B0604020202020204" pitchFamily="34" charset="0"/>
              <a:buChar char="•"/>
            </a:pPr>
            <a:r>
              <a:rPr lang="en-US" sz="1600" dirty="0">
                <a:latin typeface="Abadi" panose="020B0604020104020204" pitchFamily="34" charset="0"/>
              </a:rPr>
              <a:t>Show the average payload mass carried by booster version F9 v1.1.</a:t>
            </a:r>
          </a:p>
          <a:p>
            <a:pPr>
              <a:buFont typeface="Arial" panose="020B0604020202020204" pitchFamily="34" charset="0"/>
              <a:buChar char="•"/>
            </a:pPr>
            <a:r>
              <a:rPr lang="en-US" sz="1600" dirty="0">
                <a:latin typeface="Abadi" panose="020B0604020104020204" pitchFamily="34" charset="0"/>
              </a:rPr>
              <a:t>List the date when the first successful landing on a ground pad was achieved.</a:t>
            </a:r>
          </a:p>
          <a:p>
            <a:pPr>
              <a:buFont typeface="Arial" panose="020B0604020202020204" pitchFamily="34" charset="0"/>
              <a:buChar char="•"/>
            </a:pPr>
            <a:r>
              <a:rPr lang="en-US" sz="1600" dirty="0">
                <a:latin typeface="Abadi" panose="020B0604020104020204" pitchFamily="34" charset="0"/>
              </a:rPr>
              <a:t>List the names of boosters that have successfully landed on a drone ship and carried a payload mass greater than 4000 but less than 6000.</a:t>
            </a:r>
          </a:p>
          <a:p>
            <a:pPr>
              <a:buFont typeface="Arial" panose="020B0604020202020204" pitchFamily="34" charset="0"/>
              <a:buChar char="•"/>
            </a:pPr>
            <a:r>
              <a:rPr lang="en-US" sz="1600" dirty="0">
                <a:latin typeface="Abadi" panose="020B0604020104020204" pitchFamily="34" charset="0"/>
              </a:rPr>
              <a:t>Show the total number of successful and failed mission outcomes.</a:t>
            </a:r>
          </a:p>
          <a:p>
            <a:pPr>
              <a:buFont typeface="Arial" panose="020B0604020202020204" pitchFamily="34" charset="0"/>
              <a:buChar char="•"/>
            </a:pPr>
            <a:r>
              <a:rPr lang="en-US" sz="1600" dirty="0">
                <a:latin typeface="Abadi" panose="020B0604020104020204" pitchFamily="34" charset="0"/>
              </a:rPr>
              <a:t>List the names of the booster versions that have carried the maximum payload mass.</a:t>
            </a:r>
          </a:p>
          <a:p>
            <a:pPr>
              <a:buFont typeface="Arial" panose="020B0604020202020204" pitchFamily="34" charset="0"/>
              <a:buChar char="•"/>
            </a:pPr>
            <a:r>
              <a:rPr lang="en-US" sz="1600" dirty="0">
                <a:latin typeface="Abadi" panose="020B0604020104020204" pitchFamily="34" charset="0"/>
              </a:rPr>
              <a:t>Show the failed landing outcomes on drone ships, their booster versions, and launch site names for the months in the year 2015.</a:t>
            </a:r>
          </a:p>
          <a:p>
            <a:pPr>
              <a:buFont typeface="Arial" panose="020B0604020202020204" pitchFamily="34" charset="0"/>
              <a:buChar char="•"/>
            </a:pPr>
            <a:r>
              <a:rPr lang="en-US" sz="1600" dirty="0">
                <a:latin typeface="Abadi" panose="020B0604020104020204" pitchFamily="34" charset="0"/>
              </a:rPr>
              <a:t>Rank the count of landing outcomes (e.g., Failure (drone ship) or Success (ground pad)) between the dates 2010-06-04 and 2017-03-20 in descending order.</a:t>
            </a:r>
          </a:p>
          <a:p>
            <a:pPr marL="0" indent="0">
              <a:buNone/>
            </a:pPr>
            <a:r>
              <a:rPr lang="en-US" sz="2000" dirty="0">
                <a:latin typeface="Abadi" panose="020B0604020104020204" pitchFamily="34" charset="0"/>
              </a:rPr>
              <a:t>https://github.com/Janani-Ironic69/Applied-Data-Science-Capstone-Project/blob/main/jupyter-labs-eda-sql-coursera_sqllite.ipynb</a:t>
            </a: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9661" y="1380967"/>
            <a:ext cx="10515600" cy="4351338"/>
          </a:xfrm>
          <a:prstGeom prst="rect">
            <a:avLst/>
          </a:prstGeom>
        </p:spPr>
        <p:txBody>
          <a:bodyPr>
            <a:normAutofit fontScale="25000" lnSpcReduction="20000"/>
          </a:bodyPr>
          <a:lstStyle/>
          <a:p>
            <a:r>
              <a:rPr lang="en-US" sz="7000" dirty="0">
                <a:latin typeface="Abadi" panose="020B0604020104020204" pitchFamily="34" charset="0"/>
              </a:rPr>
              <a:t>Markers for all Launch Sites:</a:t>
            </a:r>
          </a:p>
          <a:p>
            <a:pPr>
              <a:buFont typeface="Arial" panose="020B0604020202020204" pitchFamily="34" charset="0"/>
              <a:buChar char="•"/>
            </a:pPr>
            <a:r>
              <a:rPr lang="en-US" sz="7000" dirty="0">
                <a:latin typeface="Abadi" panose="020B0604020104020204" pitchFamily="34" charset="0"/>
              </a:rPr>
              <a:t>A marker was added with a circle, popup label, and text label for NASA Johnson Space Center, using its latitude and longitude coordinates as the starting location.</a:t>
            </a:r>
          </a:p>
          <a:p>
            <a:pPr>
              <a:buFont typeface="Arial" panose="020B0604020202020204" pitchFamily="34" charset="0"/>
              <a:buChar char="•"/>
            </a:pPr>
            <a:r>
              <a:rPr lang="en-US" sz="7000" dirty="0">
                <a:latin typeface="Abadi" panose="020B0604020104020204" pitchFamily="34" charset="0"/>
              </a:rPr>
              <a:t>Markers with circles, popup labels, and text labels were added for all launch sites, using their latitude and longitude coordinates to display their geographical locations and proximity to the equator and coasts.</a:t>
            </a:r>
          </a:p>
          <a:p>
            <a:r>
              <a:rPr lang="en-US" sz="7000" dirty="0">
                <a:latin typeface="Abadi" panose="020B0604020104020204" pitchFamily="34" charset="0"/>
              </a:rPr>
              <a:t>Colored Markers for Launch Outcomes at Each Launch Site:</a:t>
            </a:r>
          </a:p>
          <a:p>
            <a:pPr>
              <a:buFont typeface="Arial" panose="020B0604020202020204" pitchFamily="34" charset="0"/>
              <a:buChar char="•"/>
            </a:pPr>
            <a:r>
              <a:rPr lang="en-US" sz="7000" dirty="0">
                <a:latin typeface="Abadi" panose="020B0604020104020204" pitchFamily="34" charset="0"/>
              </a:rPr>
              <a:t>Colored markers were added to indicate successful (green) and failed (red) launches, using marker clusters to identify which launch sites have higher success rates.</a:t>
            </a:r>
          </a:p>
          <a:p>
            <a:r>
              <a:rPr lang="en-US" sz="7000" dirty="0">
                <a:latin typeface="Abadi" panose="020B0604020104020204" pitchFamily="34" charset="0"/>
              </a:rPr>
              <a:t>Distances Between a Launch Site and Its Proximities:</a:t>
            </a:r>
          </a:p>
          <a:p>
            <a:pPr>
              <a:buFont typeface="Arial" panose="020B0604020202020204" pitchFamily="34" charset="0"/>
              <a:buChar char="•"/>
            </a:pPr>
            <a:r>
              <a:rPr lang="en-US" sz="7000" dirty="0">
                <a:latin typeface="Abadi" panose="020B0604020104020204" pitchFamily="34" charset="0"/>
              </a:rPr>
              <a:t>Colored lines were added to show the distances between the launch site KSC LC-39A (as an example) and its proximities, such as railway, highway, coastline, and the closest city.</a:t>
            </a:r>
          </a:p>
          <a:p>
            <a:endParaRPr lang="en-US" sz="7000" dirty="0">
              <a:latin typeface="Abadi" panose="020B0604020104020204" pitchFamily="34" charset="0"/>
            </a:endParaRPr>
          </a:p>
          <a:p>
            <a:pPr marL="457200" lvl="1" indent="0">
              <a:buNone/>
            </a:pPr>
            <a:endParaRPr lang="en-US" sz="7000" dirty="0">
              <a:latin typeface="Abadi" panose="020B0604020104020204" pitchFamily="34" charset="0"/>
            </a:endParaRPr>
          </a:p>
          <a:p>
            <a:pPr marL="457200" lvl="1" indent="0">
              <a:buNone/>
            </a:pPr>
            <a:endParaRPr lang="en-US" sz="7000" dirty="0">
              <a:latin typeface="Abadi" panose="020B0604020104020204" pitchFamily="34" charset="0"/>
            </a:endParaRPr>
          </a:p>
          <a:p>
            <a:pPr marL="457200" lvl="1" indent="0">
              <a:buNone/>
            </a:pPr>
            <a:endParaRPr lang="en-US" sz="7000" dirty="0">
              <a:latin typeface="Abadi" panose="020B0604020104020204" pitchFamily="34" charset="0"/>
            </a:endParaRPr>
          </a:p>
          <a:p>
            <a:pPr marL="457200" lvl="1" indent="0">
              <a:buNone/>
            </a:pPr>
            <a:endParaRPr lang="en-US" sz="7000" dirty="0">
              <a:latin typeface="Abadi" panose="020B0604020104020204" pitchFamily="34" charset="0"/>
            </a:endParaRPr>
          </a:p>
          <a:p>
            <a:pPr marL="457200" lvl="1" indent="0">
              <a:buNone/>
            </a:pPr>
            <a:r>
              <a:rPr lang="en-US" sz="7000" dirty="0">
                <a:latin typeface="Abadi" panose="020B0604020104020204" pitchFamily="34" charset="0"/>
              </a:rPr>
              <a:t>https://github.com/Janani-Ironic69/Applied-Data-Science-Capstone-Project/blob/main/lab_jupyter_launch_site_location.ipynb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501749"/>
          </a:xfrm>
          <a:prstGeom prst="rect">
            <a:avLst/>
          </a:prstGeom>
        </p:spPr>
        <p:txBody>
          <a:bodyPr vert="horz" lIns="91440" tIns="45720" rIns="91440" bIns="45720" rtlCol="0" anchor="t">
            <a:normAutofit/>
          </a:bodyPr>
          <a:lstStyle/>
          <a:p>
            <a:r>
              <a:rPr lang="en-US" sz="1800" dirty="0">
                <a:latin typeface="Abadi" panose="020B0604020104020204" pitchFamily="34" charset="0"/>
              </a:rPr>
              <a:t>Launch Sites Dropdown List:</a:t>
            </a:r>
          </a:p>
          <a:p>
            <a:pPr>
              <a:buFont typeface="Arial" panose="020B0604020202020204" pitchFamily="34" charset="0"/>
              <a:buChar char="•"/>
            </a:pPr>
            <a:r>
              <a:rPr lang="en-US" sz="1800" dirty="0">
                <a:latin typeface="Abadi" panose="020B0604020104020204" pitchFamily="34" charset="0"/>
              </a:rPr>
              <a:t>Included a dropdown list to allow the selection of Launch Sites.</a:t>
            </a:r>
          </a:p>
          <a:p>
            <a:r>
              <a:rPr lang="en-US" sz="1800" dirty="0">
                <a:latin typeface="Abadi" panose="020B0604020104020204" pitchFamily="34" charset="0"/>
              </a:rPr>
              <a:t>Pie Chart Displaying Successful Launches (All Sites/Specific Site):</a:t>
            </a:r>
          </a:p>
          <a:p>
            <a:pPr>
              <a:buFont typeface="Arial" panose="020B0604020202020204" pitchFamily="34" charset="0"/>
              <a:buChar char="•"/>
            </a:pPr>
            <a:r>
              <a:rPr lang="en-US" sz="1800" dirty="0">
                <a:latin typeface="Abadi" panose="020B0604020104020204" pitchFamily="34" charset="0"/>
              </a:rPr>
              <a:t>Added a pie chart to visualize the total number of successful launches across all sites and the Success vs. Failure counts for a selected site, if applicable.</a:t>
            </a:r>
          </a:p>
          <a:p>
            <a:r>
              <a:rPr lang="en-US" sz="1800" dirty="0">
                <a:latin typeface="Abadi" panose="020B0604020104020204" pitchFamily="34" charset="0"/>
              </a:rPr>
              <a:t>Payload Mass Range Slider:</a:t>
            </a:r>
          </a:p>
          <a:p>
            <a:pPr>
              <a:buFont typeface="Arial" panose="020B0604020202020204" pitchFamily="34" charset="0"/>
              <a:buChar char="•"/>
            </a:pPr>
            <a:r>
              <a:rPr lang="en-US" sz="1800" dirty="0">
                <a:latin typeface="Abadi" panose="020B0604020104020204" pitchFamily="34" charset="0"/>
              </a:rPr>
              <a:t>Implemented a slider to choose the range of Payload Mass.</a:t>
            </a:r>
          </a:p>
          <a:p>
            <a:r>
              <a:rPr lang="en-US" sz="1800" dirty="0">
                <a:latin typeface="Abadi" panose="020B0604020104020204" pitchFamily="34" charset="0"/>
              </a:rPr>
              <a:t>Scatter Chart of Payload Mass vs. Success Rate for Different Booster Versions:</a:t>
            </a:r>
          </a:p>
          <a:p>
            <a:pPr>
              <a:buFont typeface="Arial" panose="020B0604020202020204" pitchFamily="34" charset="0"/>
              <a:buChar char="•"/>
            </a:pPr>
            <a:r>
              <a:rPr lang="en-US" sz="1800" dirty="0">
                <a:latin typeface="Abadi" panose="020B0604020104020204" pitchFamily="34" charset="0"/>
              </a:rPr>
              <a:t>Added a scatter chart to illustrate the relationship between Payload Mass and Launch Success Rate.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94F95B4C-112C-EC1B-1592-0AFC01F4570E}"/>
              </a:ext>
            </a:extLst>
          </p:cNvPr>
          <p:cNvSpPr txBox="1"/>
          <p:nvPr/>
        </p:nvSpPr>
        <p:spPr>
          <a:xfrm>
            <a:off x="859120" y="5554452"/>
            <a:ext cx="10337382" cy="369332"/>
          </a:xfrm>
          <a:prstGeom prst="rect">
            <a:avLst/>
          </a:prstGeom>
          <a:noFill/>
        </p:spPr>
        <p:txBody>
          <a:bodyPr wrap="none" rtlCol="0">
            <a:spAutoFit/>
          </a:bodyPr>
          <a:lstStyle/>
          <a:p>
            <a:r>
              <a:rPr lang="en-US" dirty="0"/>
              <a:t>https://github.com/Janani-Ironic69/Applied-Data-Science-Capstone-Project/blob/main/spacex_dash_app.py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3784" y="1457877"/>
            <a:ext cx="9745589" cy="2448201"/>
          </a:xfrm>
          <a:prstGeom prst="rect">
            <a:avLst/>
          </a:prstGeom>
        </p:spPr>
        <p:txBody>
          <a:bodyPr>
            <a:normAutofit/>
          </a:bodyPr>
          <a:lstStyle/>
          <a:p>
            <a:pPr marL="0" indent="0">
              <a:buNone/>
            </a:pPr>
            <a:r>
              <a:rPr lang="en-US" sz="1800" dirty="0">
                <a:latin typeface="Abadi" panose="020B0604020104020204" pitchFamily="34" charset="0"/>
              </a:rPr>
              <a:t>1. Data Preparation: Extract the "Class" column as a NumPy array, then standardize the data using </a:t>
            </a:r>
            <a:r>
              <a:rPr lang="en-US" sz="1800" dirty="0" err="1">
                <a:latin typeface="Abadi" panose="020B0604020104020204" pitchFamily="34" charset="0"/>
              </a:rPr>
              <a:t>StandardScaler</a:t>
            </a:r>
            <a:r>
              <a:rPr lang="en-US" sz="1800" dirty="0">
                <a:latin typeface="Abadi" panose="020B0604020104020204" pitchFamily="34" charset="0"/>
              </a:rPr>
              <a:t>.</a:t>
            </a:r>
          </a:p>
          <a:p>
            <a:pPr marL="0" indent="0">
              <a:buNone/>
            </a:pPr>
            <a:r>
              <a:rPr lang="en-US" sz="1800" dirty="0">
                <a:latin typeface="Abadi" panose="020B0604020104020204" pitchFamily="34" charset="0"/>
              </a:rPr>
              <a:t>2. Data Splitting: Divide the dataset into training and testing sets using </a:t>
            </a:r>
            <a:r>
              <a:rPr lang="en-US" sz="1800" dirty="0" err="1">
                <a:latin typeface="Abadi" panose="020B0604020104020204" pitchFamily="34" charset="0"/>
              </a:rPr>
              <a:t>train_test_split</a:t>
            </a:r>
            <a:r>
              <a:rPr lang="en-US" sz="1800" dirty="0">
                <a:latin typeface="Abadi" panose="020B0604020104020204" pitchFamily="34" charset="0"/>
              </a:rPr>
              <a:t>.</a:t>
            </a:r>
          </a:p>
          <a:p>
            <a:pPr marL="0" indent="0">
              <a:buNone/>
            </a:pPr>
            <a:r>
              <a:rPr lang="en-US" sz="1800" dirty="0">
                <a:latin typeface="Abadi" panose="020B0604020104020204" pitchFamily="34" charset="0"/>
              </a:rPr>
              <a:t>3. Hyperparameter Tuning: Use </a:t>
            </a:r>
            <a:r>
              <a:rPr lang="en-US" sz="1800" dirty="0" err="1">
                <a:latin typeface="Abadi" panose="020B0604020104020204" pitchFamily="34" charset="0"/>
              </a:rPr>
              <a:t>GridSearchCV</a:t>
            </a:r>
            <a:r>
              <a:rPr lang="en-US" sz="1800" dirty="0">
                <a:latin typeface="Abadi" panose="020B0604020104020204" pitchFamily="34" charset="0"/>
              </a:rPr>
              <a:t> with 10-fold cross-validation to optimize parameters for models including Logistic Regression, SVM, Decision Tree, and KNN.</a:t>
            </a:r>
          </a:p>
          <a:p>
            <a:pPr marL="0" indent="0">
              <a:buNone/>
            </a:pPr>
            <a:r>
              <a:rPr lang="en-US" sz="1800" dirty="0">
                <a:latin typeface="Abadi" panose="020B0604020104020204" pitchFamily="34" charset="0"/>
              </a:rPr>
              <a:t>4. Model Evaluation: Assess model performance on the test set using accuracy, confusion matrices, and metrics like Jaccard score and F1 score to identify the best-performing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a:extLst>
              <a:ext uri="{FF2B5EF4-FFF2-40B4-BE49-F238E27FC236}">
                <a16:creationId xmlns:a16="http://schemas.microsoft.com/office/drawing/2014/main" id="{F2117B63-0CE2-2103-8C36-76B51616D771}"/>
              </a:ext>
            </a:extLst>
          </p:cNvPr>
          <p:cNvPicPr>
            <a:picLocks noChangeAspect="1"/>
          </p:cNvPicPr>
          <p:nvPr/>
        </p:nvPicPr>
        <p:blipFill>
          <a:blip r:embed="rId3"/>
          <a:stretch>
            <a:fillRect/>
          </a:stretch>
        </p:blipFill>
        <p:spPr>
          <a:xfrm>
            <a:off x="231872" y="3578779"/>
            <a:ext cx="7263656" cy="2630946"/>
          </a:xfrm>
          <a:prstGeom prst="rect">
            <a:avLst/>
          </a:prstGeom>
        </p:spPr>
      </p:pic>
      <p:sp>
        <p:nvSpPr>
          <p:cNvPr id="8" name="TextBox 7">
            <a:extLst>
              <a:ext uri="{FF2B5EF4-FFF2-40B4-BE49-F238E27FC236}">
                <a16:creationId xmlns:a16="http://schemas.microsoft.com/office/drawing/2014/main" id="{57C48891-0DC4-7EFF-40FB-1C01283833BD}"/>
              </a:ext>
            </a:extLst>
          </p:cNvPr>
          <p:cNvSpPr txBox="1"/>
          <p:nvPr/>
        </p:nvSpPr>
        <p:spPr>
          <a:xfrm>
            <a:off x="10772" y="6186348"/>
            <a:ext cx="12034078" cy="646331"/>
          </a:xfrm>
          <a:prstGeom prst="rect">
            <a:avLst/>
          </a:prstGeom>
          <a:noFill/>
        </p:spPr>
        <p:txBody>
          <a:bodyPr wrap="square" rtlCol="0">
            <a:spAutoFit/>
          </a:bodyPr>
          <a:lstStyle/>
          <a:p>
            <a:r>
              <a:rPr lang="en-US" dirty="0">
                <a:latin typeface="Abadi" panose="020B0604020104020204" pitchFamily="34" charset="0"/>
              </a:rPr>
              <a:t>https://github.com/Janani-Ironic69/Applied-Data-Science-Capstone-Project/blob/main/SpaceX_Machine%20Learning%20Prediction_Part_5%5B1%5D.ipynb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7930" y="1262270"/>
            <a:ext cx="11376140" cy="2286319"/>
          </a:xfrm>
          <a:prstGeom prst="rect">
            <a:avLst/>
          </a:prstGeom>
        </p:spPr>
        <p:txBody>
          <a:bodyPr>
            <a:normAutofit/>
          </a:bodyPr>
          <a:lstStyle/>
          <a:p>
            <a:pPr marL="0" indent="0">
              <a:buNone/>
            </a:pPr>
            <a:r>
              <a:rPr lang="en-US" sz="1800" dirty="0" err="1">
                <a:latin typeface="Abadi" panose="020B0604020104020204" pitchFamily="34" charset="0"/>
              </a:rPr>
              <a:t>Explaination</a:t>
            </a:r>
            <a:r>
              <a:rPr lang="en-US" sz="1800" dirty="0">
                <a:latin typeface="Abadi" panose="020B0604020104020204" pitchFamily="34" charset="0"/>
              </a:rPr>
              <a:t>:</a:t>
            </a:r>
          </a:p>
          <a:p>
            <a:pPr>
              <a:buFont typeface="Arial" panose="020B0604020202020204" pitchFamily="34" charset="0"/>
              <a:buChar char="•"/>
            </a:pPr>
            <a:r>
              <a:rPr lang="en-US" sz="1800" dirty="0">
                <a:latin typeface="Abadi" panose="020B0604020104020204" pitchFamily="34" charset="0"/>
              </a:rPr>
              <a:t>Initially, flights were unsuccessful, but recent launches have consistently been successful.</a:t>
            </a:r>
          </a:p>
          <a:p>
            <a:pPr>
              <a:buFont typeface="Arial" panose="020B0604020202020204" pitchFamily="34" charset="0"/>
              <a:buChar char="•"/>
            </a:pPr>
            <a:r>
              <a:rPr lang="en-US" sz="1800" dirty="0">
                <a:latin typeface="Abadi" panose="020B0604020104020204" pitchFamily="34" charset="0"/>
              </a:rPr>
              <a:t>The CCAFS SLC 40 launch site accounts for approximately half of all launches.</a:t>
            </a:r>
          </a:p>
          <a:p>
            <a:pPr>
              <a:buFont typeface="Arial" panose="020B0604020202020204" pitchFamily="34" charset="0"/>
              <a:buChar char="•"/>
            </a:pPr>
            <a:r>
              <a:rPr lang="en-US" sz="1800" dirty="0">
                <a:latin typeface="Abadi" panose="020B0604020104020204" pitchFamily="34" charset="0"/>
              </a:rPr>
              <a:t>Both VAFB SLC 4E and KSC LC 39A exhibit higher success rates.</a:t>
            </a:r>
          </a:p>
          <a:p>
            <a:pPr>
              <a:buFont typeface="Arial" panose="020B0604020202020204" pitchFamily="34" charset="0"/>
              <a:buChar char="•"/>
            </a:pPr>
            <a:r>
              <a:rPr lang="en-US" sz="1800" dirty="0">
                <a:latin typeface="Abadi" panose="020B0604020104020204" pitchFamily="34" charset="0"/>
              </a:rPr>
              <a:t>It's likely that the probability of success increases with each new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E57C68E-3329-6D09-EFB5-05FCDE02C2B5}"/>
              </a:ext>
            </a:extLst>
          </p:cNvPr>
          <p:cNvPicPr>
            <a:picLocks noChangeAspect="1"/>
          </p:cNvPicPr>
          <p:nvPr/>
        </p:nvPicPr>
        <p:blipFill>
          <a:blip r:embed="rId4"/>
          <a:stretch>
            <a:fillRect/>
          </a:stretch>
        </p:blipFill>
        <p:spPr>
          <a:xfrm>
            <a:off x="0" y="4033031"/>
            <a:ext cx="11784070" cy="228631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3531"/>
            <a:ext cx="10958163" cy="2402852"/>
          </a:xfrm>
          <a:prstGeom prst="rect">
            <a:avLst/>
          </a:prstGeom>
        </p:spPr>
        <p:txBody>
          <a:bodyPr>
            <a:normAutofit/>
          </a:bodyPr>
          <a:lstStyle/>
          <a:p>
            <a:pPr marL="0" indent="0">
              <a:buNone/>
            </a:pPr>
            <a:r>
              <a:rPr lang="en-US" sz="1800" dirty="0" err="1">
                <a:latin typeface="Abadi" panose="020B0604020104020204" pitchFamily="34" charset="0"/>
              </a:rPr>
              <a:t>Explaination</a:t>
            </a:r>
            <a:r>
              <a:rPr lang="en-US" sz="1800" dirty="0">
                <a:latin typeface="Abadi" panose="020B0604020104020204" pitchFamily="34" charset="0"/>
              </a:rPr>
              <a:t>:</a:t>
            </a:r>
          </a:p>
          <a:p>
            <a:pPr>
              <a:buFont typeface="Arial" panose="020B0604020202020204" pitchFamily="34" charset="0"/>
              <a:buChar char="•"/>
            </a:pPr>
            <a:r>
              <a:rPr lang="en-US" sz="1800" dirty="0">
                <a:latin typeface="Abadi" panose="020B0604020104020204" pitchFamily="34" charset="0"/>
              </a:rPr>
              <a:t>A greater payload mass at any launch site correlates with an increased success rate.</a:t>
            </a:r>
          </a:p>
          <a:p>
            <a:pPr>
              <a:buFont typeface="Arial" panose="020B0604020202020204" pitchFamily="34" charset="0"/>
              <a:buChar char="•"/>
            </a:pPr>
            <a:r>
              <a:rPr lang="en-US" sz="1800" dirty="0">
                <a:latin typeface="Abadi" panose="020B0604020104020204" pitchFamily="34" charset="0"/>
              </a:rPr>
              <a:t>Launches carrying payloads exceeding 7000 kg generally achieved success.</a:t>
            </a:r>
          </a:p>
          <a:p>
            <a:pPr>
              <a:buFont typeface="Arial" panose="020B0604020202020204" pitchFamily="34" charset="0"/>
              <a:buChar char="•"/>
            </a:pPr>
            <a:r>
              <a:rPr lang="en-US" sz="1800" dirty="0">
                <a:latin typeface="Abadi" panose="020B0604020104020204" pitchFamily="34" charset="0"/>
              </a:rPr>
              <a:t>The KSC LC 39A site boasts a perfect success rate for payloads weighing under 5500 kg as well.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240BD20-7554-36E9-AEC1-D43CDF4D9710}"/>
              </a:ext>
            </a:extLst>
          </p:cNvPr>
          <p:cNvPicPr>
            <a:picLocks noChangeAspect="1"/>
          </p:cNvPicPr>
          <p:nvPr/>
        </p:nvPicPr>
        <p:blipFill>
          <a:blip r:embed="rId3"/>
          <a:stretch>
            <a:fillRect/>
          </a:stretch>
        </p:blipFill>
        <p:spPr>
          <a:xfrm>
            <a:off x="131013" y="3908729"/>
            <a:ext cx="11793596" cy="23053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buNone/>
            </a:pPr>
            <a:r>
              <a:rPr lang="en-US" sz="2000" dirty="0" err="1">
                <a:latin typeface="Abadi" panose="020B0604020104020204" pitchFamily="34" charset="0"/>
              </a:rPr>
              <a:t>Explaination</a:t>
            </a:r>
            <a:r>
              <a:rPr lang="en-US" sz="2000" dirty="0">
                <a:latin typeface="Abadi" panose="020B0604020104020204" pitchFamily="34" charset="0"/>
              </a:rPr>
              <a:t>:</a:t>
            </a:r>
          </a:p>
          <a:p>
            <a:pPr>
              <a:buFont typeface="Arial" panose="020B0604020202020204" pitchFamily="34" charset="0"/>
              <a:buChar char="•"/>
            </a:pPr>
            <a:r>
              <a:rPr lang="en-US" sz="2000" dirty="0">
                <a:latin typeface="Abadi" panose="020B0604020104020204" pitchFamily="34" charset="0"/>
              </a:rPr>
              <a:t>Orbits with complete success rates include ES-L1, GEO, HEO, and SSO.</a:t>
            </a:r>
          </a:p>
          <a:p>
            <a:pPr>
              <a:buFont typeface="Arial" panose="020B0604020202020204" pitchFamily="34" charset="0"/>
              <a:buChar char="•"/>
            </a:pPr>
            <a:r>
              <a:rPr lang="en-US" sz="2000" dirty="0">
                <a:latin typeface="Abadi" panose="020B0604020104020204" pitchFamily="34" charset="0"/>
              </a:rPr>
              <a:t>The SO orbit has a 0% success rate.</a:t>
            </a:r>
          </a:p>
          <a:p>
            <a:pPr>
              <a:buFont typeface="Arial" panose="020B0604020202020204" pitchFamily="34" charset="0"/>
              <a:buChar char="•"/>
            </a:pPr>
            <a:r>
              <a:rPr lang="en-US" sz="2000" dirty="0">
                <a:latin typeface="Abadi" panose="020B0604020104020204" pitchFamily="34" charset="0"/>
              </a:rPr>
              <a:t>Orbits with success rates ranging from 50% to 85% are GTO, ISS, LEO, MEO, and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D843A3C-EB3F-9356-50E1-C73C280DBB08}"/>
              </a:ext>
            </a:extLst>
          </p:cNvPr>
          <p:cNvPicPr>
            <a:picLocks noChangeAspect="1"/>
          </p:cNvPicPr>
          <p:nvPr/>
        </p:nvPicPr>
        <p:blipFill>
          <a:blip r:embed="rId3"/>
          <a:stretch>
            <a:fillRect/>
          </a:stretch>
        </p:blipFill>
        <p:spPr>
          <a:xfrm>
            <a:off x="6524582" y="1472754"/>
            <a:ext cx="4887007" cy="47536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828954" cy="2128294"/>
          </a:xfrm>
          <a:prstGeom prst="rect">
            <a:avLst/>
          </a:prstGeom>
        </p:spPr>
        <p:txBody>
          <a:bodyPr>
            <a:normAutofit/>
          </a:bodyPr>
          <a:lstStyle/>
          <a:p>
            <a:pPr marL="0" indent="0">
              <a:buNone/>
            </a:pPr>
            <a:r>
              <a:rPr lang="en-US" sz="1800" dirty="0" err="1">
                <a:latin typeface="Abadi" panose="020B0604020104020204" pitchFamily="34" charset="0"/>
              </a:rPr>
              <a:t>Explaination</a:t>
            </a:r>
            <a:r>
              <a:rPr lang="en-US" sz="1800" dirty="0">
                <a:latin typeface="Abadi" panose="020B0604020104020204" pitchFamily="34" charset="0"/>
              </a:rPr>
              <a:t>:</a:t>
            </a:r>
          </a:p>
          <a:p>
            <a:pPr>
              <a:buFont typeface="Arial" panose="020B0604020202020204" pitchFamily="34" charset="0"/>
              <a:buChar char="•"/>
            </a:pPr>
            <a:r>
              <a:rPr lang="en-US" sz="1800" dirty="0">
                <a:latin typeface="Abadi" panose="020B0604020104020204" pitchFamily="34" charset="0"/>
              </a:rPr>
              <a:t>In the LEO orbit, success seems to be linked to the number of flights.</a:t>
            </a:r>
          </a:p>
          <a:p>
            <a:pPr>
              <a:buFont typeface="Arial" panose="020B0604020202020204" pitchFamily="34" charset="0"/>
              <a:buChar char="•"/>
            </a:pPr>
            <a:r>
              <a:rPr lang="en-US" sz="1800" dirty="0">
                <a:latin typeface="Abadi" panose="020B0604020104020204" pitchFamily="34" charset="0"/>
              </a:rPr>
              <a:t>Conversely, in the GTO orbit, there appears to be no correlation between the number of flights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E65EAF-6165-B356-41AA-AE5D9F9B78EF}"/>
              </a:ext>
            </a:extLst>
          </p:cNvPr>
          <p:cNvPicPr>
            <a:picLocks noChangeAspect="1"/>
          </p:cNvPicPr>
          <p:nvPr/>
        </p:nvPicPr>
        <p:blipFill>
          <a:blip r:embed="rId3"/>
          <a:stretch>
            <a:fillRect/>
          </a:stretch>
        </p:blipFill>
        <p:spPr>
          <a:xfrm>
            <a:off x="199202" y="4478528"/>
            <a:ext cx="11793596" cy="2229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599" cy="1630017"/>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Explanation: </a:t>
            </a:r>
          </a:p>
          <a:p>
            <a:pPr marL="0" indent="0">
              <a:lnSpc>
                <a:spcPct val="100000"/>
              </a:lnSpc>
              <a:spcBef>
                <a:spcPts val="1400"/>
              </a:spcBef>
              <a:buNone/>
            </a:pPr>
            <a:r>
              <a:rPr lang="en-US" sz="2000" dirty="0">
                <a:latin typeface="Abadi" panose="020B0604020104020204" pitchFamily="34" charset="0"/>
              </a:rPr>
              <a:t>• Heavy payloads have a negative influence on GTO orbits and positive on GTO and Polar LEO (ISS) orbits.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BD6E65E-6348-CCDF-D272-E93E2B7D6BE4}"/>
              </a:ext>
            </a:extLst>
          </p:cNvPr>
          <p:cNvPicPr>
            <a:picLocks noChangeAspect="1"/>
          </p:cNvPicPr>
          <p:nvPr/>
        </p:nvPicPr>
        <p:blipFill>
          <a:blip r:embed="rId3"/>
          <a:stretch>
            <a:fillRect/>
          </a:stretch>
        </p:blipFill>
        <p:spPr>
          <a:xfrm>
            <a:off x="213491" y="4548343"/>
            <a:ext cx="11765017" cy="22386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start increasing from 2013 and kept increasing ever since.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23C45A2-5346-6233-6C11-52E6AD18716A}"/>
              </a:ext>
            </a:extLst>
          </p:cNvPr>
          <p:cNvPicPr>
            <a:picLocks noChangeAspect="1"/>
          </p:cNvPicPr>
          <p:nvPr/>
        </p:nvPicPr>
        <p:blipFill>
          <a:blip r:embed="rId3"/>
          <a:stretch>
            <a:fillRect/>
          </a:stretch>
        </p:blipFill>
        <p:spPr>
          <a:xfrm>
            <a:off x="6357368" y="1639256"/>
            <a:ext cx="5182323" cy="40963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277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Represented all the unique launch site name from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table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272C198-0BA3-D5B9-1A03-6F79149F0367}"/>
              </a:ext>
            </a:extLst>
          </p:cNvPr>
          <p:cNvPicPr>
            <a:picLocks noChangeAspect="1"/>
          </p:cNvPicPr>
          <p:nvPr/>
        </p:nvPicPr>
        <p:blipFill>
          <a:blip r:embed="rId3"/>
          <a:stretch>
            <a:fillRect/>
          </a:stretch>
        </p:blipFill>
        <p:spPr>
          <a:xfrm>
            <a:off x="7123349" y="1554282"/>
            <a:ext cx="4525006" cy="43513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8474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5 records where launch site began with the string like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2922C09-5D1D-927F-ACEE-F8DFDF48E251}"/>
              </a:ext>
            </a:extLst>
          </p:cNvPr>
          <p:cNvPicPr>
            <a:picLocks noChangeAspect="1"/>
          </p:cNvPicPr>
          <p:nvPr/>
        </p:nvPicPr>
        <p:blipFill>
          <a:blip r:embed="rId3"/>
          <a:stretch>
            <a:fillRect/>
          </a:stretch>
        </p:blipFill>
        <p:spPr>
          <a:xfrm>
            <a:off x="6175053" y="1921450"/>
            <a:ext cx="5282919" cy="41041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total payload mass where boosters were launched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982ED7F-C30E-8FFC-A1FD-5EB3403C8B36}"/>
              </a:ext>
            </a:extLst>
          </p:cNvPr>
          <p:cNvPicPr>
            <a:picLocks noChangeAspect="1"/>
          </p:cNvPicPr>
          <p:nvPr/>
        </p:nvPicPr>
        <p:blipFill>
          <a:blip r:embed="rId3"/>
          <a:stretch>
            <a:fillRect/>
          </a:stretch>
        </p:blipFill>
        <p:spPr>
          <a:xfrm>
            <a:off x="1281394" y="3598924"/>
            <a:ext cx="7840169" cy="137179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average payload mass carried by the booster whose version is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1A5CF32-0A9A-37BD-3864-DAB2350CB241}"/>
              </a:ext>
            </a:extLst>
          </p:cNvPr>
          <p:cNvPicPr>
            <a:picLocks noChangeAspect="1"/>
          </p:cNvPicPr>
          <p:nvPr/>
        </p:nvPicPr>
        <p:blipFill>
          <a:blip r:embed="rId3"/>
          <a:stretch>
            <a:fillRect/>
          </a:stretch>
        </p:blipFill>
        <p:spPr>
          <a:xfrm>
            <a:off x="1124701" y="3387031"/>
            <a:ext cx="8106906" cy="14575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Displayed the first successful landing date from the table whose outcome is success and retrieved the lowest date using min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F1774F7-4C81-3F50-BC16-DD338CC4DC18}"/>
              </a:ext>
            </a:extLst>
          </p:cNvPr>
          <p:cNvPicPr>
            <a:picLocks noChangeAspect="1"/>
          </p:cNvPicPr>
          <p:nvPr/>
        </p:nvPicPr>
        <p:blipFill>
          <a:blip r:embed="rId3"/>
          <a:stretch>
            <a:fillRect/>
          </a:stretch>
        </p:blipFill>
        <p:spPr>
          <a:xfrm>
            <a:off x="1286728" y="3555001"/>
            <a:ext cx="8545118" cy="14575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all the booster version which have successful landed in drone ship with payload in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E842D56-4257-55C6-04EB-C8A6CB2AF071}"/>
              </a:ext>
            </a:extLst>
          </p:cNvPr>
          <p:cNvPicPr>
            <a:picLocks noChangeAspect="1"/>
          </p:cNvPicPr>
          <p:nvPr/>
        </p:nvPicPr>
        <p:blipFill>
          <a:blip r:embed="rId3"/>
          <a:stretch>
            <a:fillRect/>
          </a:stretch>
        </p:blipFill>
        <p:spPr>
          <a:xfrm>
            <a:off x="734028" y="3567780"/>
            <a:ext cx="8183117" cy="2457793"/>
          </a:xfrm>
          <a:prstGeom prst="rect">
            <a:avLst/>
          </a:prstGeom>
        </p:spPr>
      </p:pic>
      <p:pic>
        <p:nvPicPr>
          <p:cNvPr id="7" name="Picture 6">
            <a:extLst>
              <a:ext uri="{FF2B5EF4-FFF2-40B4-BE49-F238E27FC236}">
                <a16:creationId xmlns:a16="http://schemas.microsoft.com/office/drawing/2014/main" id="{11A43795-A7D6-0608-5866-65923A92C1FB}"/>
              </a:ext>
            </a:extLst>
          </p:cNvPr>
          <p:cNvPicPr>
            <a:picLocks noChangeAspect="1"/>
          </p:cNvPicPr>
          <p:nvPr/>
        </p:nvPicPr>
        <p:blipFill>
          <a:blip r:embed="rId4"/>
          <a:stretch>
            <a:fillRect/>
          </a:stretch>
        </p:blipFill>
        <p:spPr>
          <a:xfrm>
            <a:off x="8916160" y="3691780"/>
            <a:ext cx="800212" cy="4001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65738"/>
            <a:ext cx="4017889" cy="4553612"/>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Machine learning(Predictive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Interactive analytics demo in screenshot</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total number of successful and failure mission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402FE0F-5AF2-C3D9-2D43-1776F963A5C6}"/>
              </a:ext>
            </a:extLst>
          </p:cNvPr>
          <p:cNvPicPr>
            <a:picLocks noChangeAspect="1"/>
          </p:cNvPicPr>
          <p:nvPr/>
        </p:nvPicPr>
        <p:blipFill>
          <a:blip r:embed="rId3"/>
          <a:stretch>
            <a:fillRect/>
          </a:stretch>
        </p:blipFill>
        <p:spPr>
          <a:xfrm>
            <a:off x="1415397" y="3500066"/>
            <a:ext cx="7373379" cy="23625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0569"/>
            <a:ext cx="9745589" cy="9049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Displayed the booster version which carried the maximum load using a sub query which retrieved the max payload first.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19EA77C1-AC02-524A-A864-8DEEB1C81ADA}"/>
              </a:ext>
            </a:extLst>
          </p:cNvPr>
          <p:cNvPicPr>
            <a:picLocks noChangeAspect="1"/>
          </p:cNvPicPr>
          <p:nvPr/>
        </p:nvPicPr>
        <p:blipFill>
          <a:blip r:embed="rId3"/>
          <a:stretch>
            <a:fillRect/>
          </a:stretch>
        </p:blipFill>
        <p:spPr>
          <a:xfrm>
            <a:off x="734028" y="2522457"/>
            <a:ext cx="8097380" cy="41439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Listed all failed landing outcomes in drone </a:t>
            </a:r>
            <a:r>
              <a:rPr lang="en-US" sz="2200" dirty="0" err="1">
                <a:solidFill>
                  <a:schemeClr val="accent3">
                    <a:lumMod val="25000"/>
                  </a:schemeClr>
                </a:solidFill>
                <a:latin typeface="Abadi"/>
              </a:rPr>
              <a:t>ship,their</a:t>
            </a:r>
            <a:r>
              <a:rPr lang="en-US" sz="2200" dirty="0">
                <a:solidFill>
                  <a:schemeClr val="accent3">
                    <a:lumMod val="25000"/>
                  </a:schemeClr>
                </a:solidFill>
                <a:latin typeface="Abadi"/>
              </a:rPr>
              <a:t> booster version along with launch site for the months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B5FB0B2-E341-68F6-DC1E-2D8BDABEFA97}"/>
              </a:ext>
            </a:extLst>
          </p:cNvPr>
          <p:cNvPicPr>
            <a:picLocks noChangeAspect="1"/>
          </p:cNvPicPr>
          <p:nvPr/>
        </p:nvPicPr>
        <p:blipFill>
          <a:blip r:embed="rId3"/>
          <a:stretch>
            <a:fillRect/>
          </a:stretch>
        </p:blipFill>
        <p:spPr>
          <a:xfrm>
            <a:off x="1475035" y="3618954"/>
            <a:ext cx="8335538" cy="1886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90424" cy="4351338"/>
          </a:xfrm>
          <a:prstGeom prst="rect">
            <a:avLst/>
          </a:prstGeom>
        </p:spPr>
        <p:txBody>
          <a:bodyPr lIns="91440" tIns="45720" rIns="91440" bIns="45720" anchor="t"/>
          <a:lstStyle/>
          <a:p>
            <a:pPr>
              <a:lnSpc>
                <a:spcPct val="100000"/>
              </a:lnSpc>
              <a:spcBef>
                <a:spcPts val="1400"/>
              </a:spcBef>
            </a:pPr>
            <a:r>
              <a:rPr lang="en-US" dirty="0">
                <a:latin typeface="Abadi" panose="020B0604020104020204" pitchFamily="34" charset="0"/>
              </a:rPr>
              <a:t>Ranking the count of landing outcomes (such as Failure (drone ship) or Success (ground pad)) between the date 2010-06-04 and 2017-03-20 in descending order.</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F5066D4-47D0-9DE1-0781-235986F8ACF0}"/>
              </a:ext>
            </a:extLst>
          </p:cNvPr>
          <p:cNvPicPr>
            <a:picLocks noChangeAspect="1"/>
          </p:cNvPicPr>
          <p:nvPr/>
        </p:nvPicPr>
        <p:blipFill>
          <a:blip r:embed="rId4"/>
          <a:stretch>
            <a:fillRect/>
          </a:stretch>
        </p:blipFill>
        <p:spPr>
          <a:xfrm>
            <a:off x="6460435" y="1825625"/>
            <a:ext cx="4706007" cy="36866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 on a world map</a:t>
            </a:r>
          </a:p>
        </p:txBody>
      </p:sp>
      <p:pic>
        <p:nvPicPr>
          <p:cNvPr id="8" name="Picture 7">
            <a:extLst>
              <a:ext uri="{FF2B5EF4-FFF2-40B4-BE49-F238E27FC236}">
                <a16:creationId xmlns:a16="http://schemas.microsoft.com/office/drawing/2014/main" id="{9EF431AF-E65A-EF59-C7BE-5D8B0DE79E81}"/>
              </a:ext>
            </a:extLst>
          </p:cNvPr>
          <p:cNvPicPr>
            <a:picLocks noChangeAspect="1"/>
          </p:cNvPicPr>
          <p:nvPr/>
        </p:nvPicPr>
        <p:blipFill>
          <a:blip r:embed="rId3"/>
          <a:stretch>
            <a:fillRect/>
          </a:stretch>
        </p:blipFill>
        <p:spPr>
          <a:xfrm>
            <a:off x="6096000" y="1500809"/>
            <a:ext cx="6096000" cy="5357191"/>
          </a:xfrm>
          <a:prstGeom prst="rect">
            <a:avLst/>
          </a:prstGeom>
        </p:spPr>
      </p:pic>
      <p:sp>
        <p:nvSpPr>
          <p:cNvPr id="10" name="Rectangle 2">
            <a:extLst>
              <a:ext uri="{FF2B5EF4-FFF2-40B4-BE49-F238E27FC236}">
                <a16:creationId xmlns:a16="http://schemas.microsoft.com/office/drawing/2014/main" id="{6255B5E0-7E58-D7DF-EB1B-A62923040368}"/>
              </a:ext>
            </a:extLst>
          </p:cNvPr>
          <p:cNvSpPr>
            <a:spLocks noGrp="1" noChangeArrowheads="1"/>
          </p:cNvSpPr>
          <p:nvPr>
            <p:ph idx="4294967295"/>
          </p:nvPr>
        </p:nvSpPr>
        <p:spPr bwMode="auto">
          <a:xfrm>
            <a:off x="153786" y="1791461"/>
            <a:ext cx="587402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badi" panose="020B0604020104020204" pitchFamily="34" charset="0"/>
              </a:rPr>
              <a:t>Explaination</a:t>
            </a: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majority of launch sites are located near the Equator. At the Equator, the Earth's surface moves faster than at any other latitude, with a speed of 1670 km/hour. This rotational velocity provides an initial boost due to inertia when a spacecraft is launched, helping it maintain the necessary speed to stay in orbit.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All launch sites are situated close to coastal areas. Launching rockets towards the ocean minimizes the risk of debris or explosions impacting populated areas, enhancing safety.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517607" cy="4351338"/>
          </a:xfrm>
          <a:prstGeom prst="rect">
            <a:avLst/>
          </a:prstGeom>
        </p:spPr>
        <p:txBody>
          <a:bodyPr lIns="91440" tIns="45720" rIns="91440" bIns="45720" anchor="t">
            <a:normAutofit/>
          </a:bodyPr>
          <a:lstStyle/>
          <a:p>
            <a:pPr marL="0" indent="0">
              <a:buNone/>
            </a:pPr>
            <a:r>
              <a:rPr lang="en-US" dirty="0" err="1">
                <a:latin typeface="Abadi" panose="020B0604020104020204" pitchFamily="34" charset="0"/>
              </a:rPr>
              <a:t>Explaination</a:t>
            </a:r>
            <a:r>
              <a:rPr lang="en-US" dirty="0">
                <a:latin typeface="Abadi" panose="020B0604020104020204" pitchFamily="34" charset="0"/>
              </a:rPr>
              <a:t>:</a:t>
            </a:r>
          </a:p>
          <a:p>
            <a:pPr>
              <a:buFont typeface="Arial" panose="020B0604020202020204" pitchFamily="34" charset="0"/>
              <a:buChar char="•"/>
            </a:pPr>
            <a:r>
              <a:rPr lang="en-US" dirty="0">
                <a:latin typeface="Abadi" panose="020B0604020104020204" pitchFamily="34" charset="0"/>
              </a:rPr>
              <a:t>Color-coded markers are used to indicate the success rates of launch sites.</a:t>
            </a:r>
          </a:p>
          <a:p>
            <a:pPr marL="742950" lvl="1" indent="-285750">
              <a:buFont typeface="Arial" panose="020B0604020202020204" pitchFamily="34" charset="0"/>
              <a:buChar char="•"/>
            </a:pPr>
            <a:r>
              <a:rPr lang="en-US" b="1" dirty="0">
                <a:latin typeface="Abadi" panose="020B0604020104020204" pitchFamily="34" charset="0"/>
              </a:rPr>
              <a:t>Green Marker</a:t>
            </a:r>
            <a:r>
              <a:rPr lang="en-US" dirty="0">
                <a:latin typeface="Abadi" panose="020B0604020104020204" pitchFamily="34" charset="0"/>
              </a:rPr>
              <a:t>: Represents a successful launch.</a:t>
            </a:r>
          </a:p>
          <a:p>
            <a:pPr marL="742950" lvl="1" indent="-285750">
              <a:buFont typeface="Arial" panose="020B0604020202020204" pitchFamily="34" charset="0"/>
              <a:buChar char="•"/>
            </a:pPr>
            <a:r>
              <a:rPr lang="en-US" b="1" dirty="0">
                <a:latin typeface="Abadi" panose="020B0604020104020204" pitchFamily="34" charset="0"/>
              </a:rPr>
              <a:t>Red Marker</a:t>
            </a:r>
            <a:r>
              <a:rPr lang="en-US" dirty="0">
                <a:latin typeface="Abadi" panose="020B0604020104020204" pitchFamily="34" charset="0"/>
              </a:rPr>
              <a:t>: Represents a failed launch.</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labelling success and failure records on the map</a:t>
            </a:r>
          </a:p>
        </p:txBody>
      </p:sp>
      <p:pic>
        <p:nvPicPr>
          <p:cNvPr id="4" name="Picture 3">
            <a:extLst>
              <a:ext uri="{FF2B5EF4-FFF2-40B4-BE49-F238E27FC236}">
                <a16:creationId xmlns:a16="http://schemas.microsoft.com/office/drawing/2014/main" id="{472BCDA5-57B4-23DF-6DA7-A2BAF7E44062}"/>
              </a:ext>
            </a:extLst>
          </p:cNvPr>
          <p:cNvPicPr>
            <a:picLocks noChangeAspect="1"/>
          </p:cNvPicPr>
          <p:nvPr/>
        </p:nvPicPr>
        <p:blipFill>
          <a:blip r:embed="rId3"/>
          <a:stretch>
            <a:fillRect/>
          </a:stretch>
        </p:blipFill>
        <p:spPr>
          <a:xfrm>
            <a:off x="6096000" y="1597025"/>
            <a:ext cx="5734879" cy="41999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1898" y="1412268"/>
            <a:ext cx="5332616" cy="4033463"/>
          </a:xfrm>
          <a:prstGeom prst="rect">
            <a:avLst/>
          </a:prstGeom>
        </p:spPr>
        <p:txBody>
          <a:bodyPr lIns="91440" tIns="45720" rIns="91440" bIns="45720" anchor="t">
            <a:noAutofit/>
          </a:bodyPr>
          <a:lstStyle/>
          <a:p>
            <a:r>
              <a:rPr lang="en-US" sz="1400" dirty="0">
                <a:latin typeface="Abadi" panose="020B0604020104020204" pitchFamily="34" charset="0"/>
              </a:rPr>
              <a:t>The image shows a map highlighting the positions and proximities of two launch sites labeled CCAFS SLC-40 and LC-40. The following details are noted:</a:t>
            </a:r>
          </a:p>
          <a:p>
            <a:pPr>
              <a:buFont typeface="Arial" panose="020B0604020202020204" pitchFamily="34" charset="0"/>
              <a:buChar char="•"/>
            </a:pPr>
            <a:r>
              <a:rPr lang="en-US" sz="1400" b="1" dirty="0">
                <a:latin typeface="Abadi" panose="020B0604020104020204" pitchFamily="34" charset="0"/>
              </a:rPr>
              <a:t>Green Marker (7)</a:t>
            </a:r>
            <a:r>
              <a:rPr lang="en-US" sz="1400" dirty="0">
                <a:latin typeface="Abadi" panose="020B0604020104020204" pitchFamily="34" charset="0"/>
              </a:rPr>
              <a:t>: Likely represents successful launches from the CCAFS SLC-40 site.</a:t>
            </a:r>
          </a:p>
          <a:p>
            <a:pPr>
              <a:buFont typeface="Arial" panose="020B0604020202020204" pitchFamily="34" charset="0"/>
              <a:buChar char="•"/>
            </a:pPr>
            <a:r>
              <a:rPr lang="en-US" sz="1400" b="1" dirty="0">
                <a:latin typeface="Abadi" panose="020B0604020104020204" pitchFamily="34" charset="0"/>
              </a:rPr>
              <a:t>Yellow Marker (26)</a:t>
            </a:r>
            <a:r>
              <a:rPr lang="en-US" sz="1400" dirty="0">
                <a:latin typeface="Abadi" panose="020B0604020104020204" pitchFamily="34" charset="0"/>
              </a:rPr>
              <a:t>: Possibly indicates the total number of launches, with the difference in color potentially denoting different outcomes or statuses (such as successful or failed launches).</a:t>
            </a:r>
          </a:p>
          <a:p>
            <a:r>
              <a:rPr lang="en-US" sz="1400" dirty="0">
                <a:latin typeface="Abadi" panose="020B0604020104020204" pitchFamily="34" charset="0"/>
              </a:rPr>
              <a:t>The map also shows the locations relative to major nearby infrastructure:</a:t>
            </a:r>
          </a:p>
          <a:p>
            <a:pPr>
              <a:buFont typeface="Arial" panose="020B0604020202020204" pitchFamily="34" charset="0"/>
              <a:buChar char="•"/>
            </a:pPr>
            <a:r>
              <a:rPr lang="en-US" sz="1400" b="1" dirty="0">
                <a:latin typeface="Abadi" panose="020B0604020104020204" pitchFamily="34" charset="0"/>
              </a:rPr>
              <a:t>Proximity to the Coast</a:t>
            </a:r>
            <a:r>
              <a:rPr lang="en-US" sz="1400" dirty="0">
                <a:latin typeface="Abadi" panose="020B0604020104020204" pitchFamily="34" charset="0"/>
              </a:rPr>
              <a:t>: The coastline is marked 0.90 km from the identified locations.</a:t>
            </a:r>
          </a:p>
          <a:p>
            <a:pPr>
              <a:buFont typeface="Arial" panose="020B0604020202020204" pitchFamily="34" charset="0"/>
              <a:buChar char="•"/>
            </a:pPr>
            <a:r>
              <a:rPr lang="en-US" sz="1400" b="1" dirty="0">
                <a:latin typeface="Abadi" panose="020B0604020104020204" pitchFamily="34" charset="0"/>
              </a:rPr>
              <a:t>Nearby Roadways</a:t>
            </a:r>
            <a:r>
              <a:rPr lang="en-US" sz="1400" dirty="0">
                <a:latin typeface="Abadi" panose="020B0604020104020204" pitchFamily="34" charset="0"/>
              </a:rPr>
              <a:t>: Samuel C Phillips Pkwy is indicated nearby, suggesting accessibility and logistical considerations.</a:t>
            </a:r>
          </a:p>
          <a:p>
            <a:r>
              <a:rPr lang="en-US" sz="1400" dirty="0">
                <a:latin typeface="Abadi" panose="020B0604020104020204" pitchFamily="34" charset="0"/>
              </a:rPr>
              <a:t>The circles around the launch sites may represent zones of interest or safety areas, although their specific meanings aren't explicitly detailed in the image alone. The map provides a visual representation of the geographical layout and distances, useful for understanding the logistics and safety implications related to the launch activities at these sites.</a:t>
            </a: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Geographical layout and proximity analysis of CCAFS SLC-40 and LC-40 Launch sites</a:t>
            </a:r>
          </a:p>
        </p:txBody>
      </p:sp>
      <p:pic>
        <p:nvPicPr>
          <p:cNvPr id="4" name="Picture 3">
            <a:extLst>
              <a:ext uri="{FF2B5EF4-FFF2-40B4-BE49-F238E27FC236}">
                <a16:creationId xmlns:a16="http://schemas.microsoft.com/office/drawing/2014/main" id="{EF504530-64BB-1E17-2063-9081DFFEDBA2}"/>
              </a:ext>
            </a:extLst>
          </p:cNvPr>
          <p:cNvPicPr>
            <a:picLocks noChangeAspect="1"/>
          </p:cNvPicPr>
          <p:nvPr/>
        </p:nvPicPr>
        <p:blipFill>
          <a:blip r:embed="rId3"/>
          <a:stretch>
            <a:fillRect/>
          </a:stretch>
        </p:blipFill>
        <p:spPr>
          <a:xfrm>
            <a:off x="6027812" y="2273551"/>
            <a:ext cx="5829572" cy="33246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a:extLst>
              <a:ext uri="{FF2B5EF4-FFF2-40B4-BE49-F238E27FC236}">
                <a16:creationId xmlns:a16="http://schemas.microsoft.com/office/drawing/2014/main" id="{73DD0D81-EDB3-3818-CE5E-9380AF03933F}"/>
              </a:ext>
            </a:extLst>
          </p:cNvPr>
          <p:cNvPicPr>
            <a:picLocks noChangeAspect="1"/>
          </p:cNvPicPr>
          <p:nvPr/>
        </p:nvPicPr>
        <p:blipFill>
          <a:blip r:embed="rId4"/>
          <a:stretch>
            <a:fillRect/>
          </a:stretch>
        </p:blipFill>
        <p:spPr>
          <a:xfrm>
            <a:off x="5339799" y="1308422"/>
            <a:ext cx="6347791" cy="4496427"/>
          </a:xfrm>
          <a:prstGeom prst="rect">
            <a:avLst/>
          </a:prstGeom>
        </p:spPr>
      </p:pic>
      <p:sp>
        <p:nvSpPr>
          <p:cNvPr id="7" name="TextBox 6">
            <a:extLst>
              <a:ext uri="{FF2B5EF4-FFF2-40B4-BE49-F238E27FC236}">
                <a16:creationId xmlns:a16="http://schemas.microsoft.com/office/drawing/2014/main" id="{D8B9A963-32A5-4BAE-26CC-A7F0D7A2A36E}"/>
              </a:ext>
            </a:extLst>
          </p:cNvPr>
          <p:cNvSpPr txBox="1"/>
          <p:nvPr/>
        </p:nvSpPr>
        <p:spPr>
          <a:xfrm>
            <a:off x="504410" y="2115895"/>
            <a:ext cx="4743451" cy="2031325"/>
          </a:xfrm>
          <a:prstGeom prst="rect">
            <a:avLst/>
          </a:prstGeom>
          <a:noFill/>
        </p:spPr>
        <p:txBody>
          <a:bodyPr wrap="square">
            <a:spAutoFit/>
          </a:bodyPr>
          <a:lstStyle/>
          <a:p>
            <a:r>
              <a:rPr lang="en-US" dirty="0">
                <a:latin typeface="Abadi" panose="020B0604020104020204" pitchFamily="34" charset="0"/>
              </a:rPr>
              <a:t>The pie chart shows the percentage distribution of total successful launches across four sites: KSC LC-39A (41.7%), CCAFS LC-40 (29.2%), VAFB SLC-4E (16.7%), and CCAFS SLC-40 (12.5%). The largest share of successful launches is attributed to KSC LC-39A.</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688841"/>
            <a:ext cx="10728806" cy="39058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has revolutionized the commercial space industry by making space travel more affordable. The company offers Falcon 9 rocket launches for $62 million on its website, significantly lower than the over $165 million charged by other providers. This cost reduction is largely due to SpaceX's ability to reuse the first stage of their rockets. By predicting whether the first stage will successfully land, we can estimate the cost of a launch. Utilizing publicly available data and machine learning models, our goal is to forecast the likelihood of SpaceX reusing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How do factors like payload mass, launch site, number of flights, and orbits influence the success of the first stage landing?</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Has the success rate of first stage landings improved over the years ?</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is the most effective algorithm for binary classification in this context?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6035" y="1571669"/>
            <a:ext cx="503066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launch success rate with 76.9 %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pie chart </a:t>
            </a:r>
            <a:r>
              <a:rPr lang="en-US" dirty="0" err="1">
                <a:solidFill>
                  <a:srgbClr val="0B49CB"/>
                </a:solidFill>
                <a:latin typeface="Abadi"/>
              </a:rPr>
              <a:t>i.e</a:t>
            </a:r>
            <a:r>
              <a:rPr lang="en-US" dirty="0">
                <a:solidFill>
                  <a:srgbClr val="0B49CB"/>
                </a:solidFill>
                <a:latin typeface="Abadi"/>
              </a:rPr>
              <a:t> having highest launch rate</a:t>
            </a:r>
          </a:p>
        </p:txBody>
      </p:sp>
      <p:pic>
        <p:nvPicPr>
          <p:cNvPr id="4" name="Picture 3">
            <a:extLst>
              <a:ext uri="{FF2B5EF4-FFF2-40B4-BE49-F238E27FC236}">
                <a16:creationId xmlns:a16="http://schemas.microsoft.com/office/drawing/2014/main" id="{AD67D369-2DAE-DF8C-893B-956AC8F0152A}"/>
              </a:ext>
            </a:extLst>
          </p:cNvPr>
          <p:cNvPicPr>
            <a:picLocks noChangeAspect="1"/>
          </p:cNvPicPr>
          <p:nvPr/>
        </p:nvPicPr>
        <p:blipFill>
          <a:blip r:embed="rId3"/>
          <a:stretch>
            <a:fillRect/>
          </a:stretch>
        </p:blipFill>
        <p:spPr>
          <a:xfrm>
            <a:off x="6384260" y="1571669"/>
            <a:ext cx="5401705" cy="42487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7991" y="1364422"/>
            <a:ext cx="12036287" cy="175255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the success rate compared to payload mass FT has high success rate with payload mass below 6000kg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D8CFC776-CDB0-1742-CA33-CF3A2AF4A6CB}"/>
              </a:ext>
            </a:extLst>
          </p:cNvPr>
          <p:cNvPicPr>
            <a:picLocks noChangeAspect="1"/>
          </p:cNvPicPr>
          <p:nvPr/>
        </p:nvPicPr>
        <p:blipFill>
          <a:blip r:embed="rId3"/>
          <a:stretch>
            <a:fillRect/>
          </a:stretch>
        </p:blipFill>
        <p:spPr>
          <a:xfrm>
            <a:off x="1238936" y="3116975"/>
            <a:ext cx="9558411" cy="34087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Visualized all the models via bar graph and took the observation that Decision tree has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F8457FB-AFE7-CA01-7C67-141C094EDF72}"/>
              </a:ext>
            </a:extLst>
          </p:cNvPr>
          <p:cNvPicPr>
            <a:picLocks noChangeAspect="1"/>
          </p:cNvPicPr>
          <p:nvPr/>
        </p:nvPicPr>
        <p:blipFill>
          <a:blip r:embed="rId3"/>
          <a:stretch>
            <a:fillRect/>
          </a:stretch>
        </p:blipFill>
        <p:spPr>
          <a:xfrm>
            <a:off x="6515928" y="1261575"/>
            <a:ext cx="5143500" cy="50577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2024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decision tree shows the highest accuracy with only problem as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AD6130C-511F-C6C6-0F7A-C2EA8B875064}"/>
              </a:ext>
            </a:extLst>
          </p:cNvPr>
          <p:cNvPicPr>
            <a:picLocks noChangeAspect="1"/>
          </p:cNvPicPr>
          <p:nvPr/>
        </p:nvPicPr>
        <p:blipFill>
          <a:blip r:embed="rId3"/>
          <a:stretch>
            <a:fillRect/>
          </a:stretch>
        </p:blipFill>
        <p:spPr>
          <a:xfrm>
            <a:off x="6843607" y="1711898"/>
            <a:ext cx="4894505" cy="3689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6758"/>
            <a:ext cx="7201172" cy="4351338"/>
          </a:xfrm>
          <a:prstGeom prst="rect">
            <a:avLst/>
          </a:prstGeom>
        </p:spPr>
        <p:txBody>
          <a:bodyPr>
            <a:normAutofit/>
          </a:bodyPr>
          <a:lstStyle/>
          <a:p>
            <a:pPr>
              <a:buFont typeface="Arial" panose="020B0604020202020204" pitchFamily="34" charset="0"/>
              <a:buChar char="•"/>
            </a:pPr>
            <a:r>
              <a:rPr lang="en-US" sz="2000" dirty="0">
                <a:latin typeface="Abadi" panose="020B0604020104020204" pitchFamily="34" charset="0"/>
              </a:rPr>
              <a:t>The Decision Tree Model has proven to be the most effective algorithm for this dataset.</a:t>
            </a:r>
          </a:p>
          <a:p>
            <a:pPr>
              <a:buFont typeface="Arial" panose="020B0604020202020204" pitchFamily="34" charset="0"/>
              <a:buChar char="•"/>
            </a:pPr>
            <a:r>
              <a:rPr lang="en-US" sz="2000" dirty="0">
                <a:latin typeface="Abadi" panose="020B0604020104020204" pitchFamily="34" charset="0"/>
              </a:rPr>
              <a:t>Launches carrying lighter payloads tend to yield better outcomes compared to those with heavier payloads.</a:t>
            </a:r>
          </a:p>
          <a:p>
            <a:pPr>
              <a:buFont typeface="Arial" panose="020B0604020202020204" pitchFamily="34" charset="0"/>
              <a:buChar char="•"/>
            </a:pPr>
            <a:r>
              <a:rPr lang="en-US" sz="2000" dirty="0">
                <a:latin typeface="Abadi" panose="020B0604020104020204" pitchFamily="34" charset="0"/>
              </a:rPr>
              <a:t>Most launch sites are located near the Equator and are all situated close to the coast.</a:t>
            </a:r>
          </a:p>
          <a:p>
            <a:pPr>
              <a:buFont typeface="Arial" panose="020B0604020202020204" pitchFamily="34" charset="0"/>
              <a:buChar char="•"/>
            </a:pPr>
            <a:r>
              <a:rPr lang="en-US" sz="2000" dirty="0">
                <a:latin typeface="Abadi" panose="020B0604020104020204" pitchFamily="34" charset="0"/>
              </a:rPr>
              <a:t>The success rate of launches has shown an upward trend over the years.</a:t>
            </a:r>
          </a:p>
          <a:p>
            <a:pPr>
              <a:buFont typeface="Arial" panose="020B0604020202020204" pitchFamily="34" charset="0"/>
              <a:buChar char="•"/>
            </a:pPr>
            <a:r>
              <a:rPr lang="en-US" sz="2000" dirty="0">
                <a:latin typeface="Abadi" panose="020B0604020104020204" pitchFamily="34" charset="0"/>
              </a:rPr>
              <a:t>KSC LC-39A boasts the highest success rate among all launch sites.</a:t>
            </a:r>
          </a:p>
          <a:p>
            <a:pPr>
              <a:buFont typeface="Arial" panose="020B0604020202020204" pitchFamily="34" charset="0"/>
              <a:buChar char="•"/>
            </a:pPr>
            <a:r>
              <a:rPr lang="en-US" sz="2000" dirty="0">
                <a:latin typeface="Abadi" panose="020B0604020104020204" pitchFamily="34" charset="0"/>
              </a:rPr>
              <a:t>The orbits ES-L1, GEO, HEO, and SSO have achieved a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43583" y="129702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 Rest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the data</a:t>
            </a:r>
          </a:p>
          <a:p>
            <a:pPr lvl="1">
              <a:lnSpc>
                <a:spcPct val="120000"/>
              </a:lnSpc>
              <a:spcBef>
                <a:spcPts val="1400"/>
              </a:spcBef>
            </a:pPr>
            <a:r>
              <a:rPr lang="en-US" sz="7600" dirty="0">
                <a:solidFill>
                  <a:schemeClr val="bg2">
                    <a:lumMod val="50000"/>
                  </a:schemeClr>
                </a:solidFill>
                <a:latin typeface="Abadi"/>
              </a:rPr>
              <a:t>Finding missing values from table</a:t>
            </a:r>
          </a:p>
          <a:p>
            <a:pPr lvl="1">
              <a:lnSpc>
                <a:spcPct val="120000"/>
              </a:lnSpc>
              <a:spcBef>
                <a:spcPts val="1400"/>
              </a:spcBef>
            </a:pPr>
            <a:r>
              <a:rPr lang="en-US" sz="7600" dirty="0">
                <a:solidFill>
                  <a:schemeClr val="bg2">
                    <a:lumMod val="50000"/>
                  </a:schemeClr>
                </a:solidFill>
                <a:latin typeface="Abadi"/>
              </a:rPr>
              <a:t>Using One Hot Encoding to prepare the data to a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Build,tuning</a:t>
            </a:r>
            <a:r>
              <a:rPr lang="en-US" sz="7600" dirty="0">
                <a:solidFill>
                  <a:schemeClr val="bg2">
                    <a:lumMod val="50000"/>
                  </a:schemeClr>
                </a:solidFill>
                <a:latin typeface="Abadi"/>
              </a:rPr>
              <a:t> and evaluating of classification models to ensure the best results had been obtained.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7573"/>
            <a:ext cx="10515600" cy="4351338"/>
          </a:xfrm>
          <a:prstGeom prst="rect">
            <a:avLst/>
          </a:prstGeom>
        </p:spPr>
        <p:txBody>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data collection process involved a combination of API requests from the SpaceX REST API and web scraping from a table on SpaceX's Wikipedia page to gather comprehensive information about the launches for detailed analysis. Data columns obtained from the SpaceX REST API include: </a:t>
            </a:r>
            <a:r>
              <a:rPr lang="en-US" sz="1600" dirty="0" err="1">
                <a:solidFill>
                  <a:schemeClr val="accent3">
                    <a:lumMod val="25000"/>
                  </a:schemeClr>
                </a:solidFill>
                <a:latin typeface="Abadi" panose="020B0604020104020204" pitchFamily="34" charset="0"/>
              </a:rPr>
              <a:t>FlightNumber</a:t>
            </a:r>
            <a:r>
              <a:rPr lang="en-US" sz="1600" dirty="0">
                <a:solidFill>
                  <a:schemeClr val="accent3">
                    <a:lumMod val="25000"/>
                  </a:schemeClr>
                </a:solidFill>
                <a:latin typeface="Abadi" panose="020B0604020104020204" pitchFamily="34" charset="0"/>
              </a:rPr>
              <a:t>, Date, </a:t>
            </a:r>
            <a:r>
              <a:rPr lang="en-US" sz="1600" dirty="0" err="1">
                <a:solidFill>
                  <a:schemeClr val="accent3">
                    <a:lumMod val="25000"/>
                  </a:schemeClr>
                </a:solidFill>
                <a:latin typeface="Abadi" panose="020B0604020104020204" pitchFamily="34" charset="0"/>
              </a:rPr>
              <a:t>BoosterVersion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Orbit,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Outcome, Flights, </a:t>
            </a:r>
            <a:r>
              <a:rPr lang="en-US" sz="1600" dirty="0" err="1">
                <a:solidFill>
                  <a:schemeClr val="accent3">
                    <a:lumMod val="25000"/>
                  </a:schemeClr>
                </a:solidFill>
                <a:latin typeface="Abadi" panose="020B0604020104020204" pitchFamily="34" charset="0"/>
              </a:rPr>
              <a:t>GridFins</a:t>
            </a:r>
            <a:r>
              <a:rPr lang="en-US" sz="1600" dirty="0">
                <a:solidFill>
                  <a:schemeClr val="accent3">
                    <a:lumMod val="25000"/>
                  </a:schemeClr>
                </a:solidFill>
                <a:latin typeface="Abadi" panose="020B0604020104020204" pitchFamily="34" charset="0"/>
              </a:rPr>
              <a:t>, Reused, Legs, </a:t>
            </a:r>
            <a:r>
              <a:rPr lang="en-US" sz="1600" dirty="0" err="1">
                <a:solidFill>
                  <a:schemeClr val="accent3">
                    <a:lumMod val="25000"/>
                  </a:schemeClr>
                </a:solidFill>
                <a:latin typeface="Abadi" panose="020B0604020104020204" pitchFamily="34" charset="0"/>
              </a:rPr>
              <a:t>LandingPad</a:t>
            </a:r>
            <a:r>
              <a:rPr lang="en-US" sz="1600" dirty="0">
                <a:solidFill>
                  <a:schemeClr val="accent3">
                    <a:lumMod val="25000"/>
                  </a:schemeClr>
                </a:solidFill>
                <a:latin typeface="Abadi" panose="020B0604020104020204" pitchFamily="34" charset="0"/>
              </a:rPr>
              <a:t>, Block, </a:t>
            </a:r>
            <a:r>
              <a:rPr lang="en-US" sz="1600" dirty="0" err="1">
                <a:solidFill>
                  <a:schemeClr val="accent3">
                    <a:lumMod val="25000"/>
                  </a:schemeClr>
                </a:solidFill>
                <a:latin typeface="Abadi" panose="020B0604020104020204" pitchFamily="34" charset="0"/>
              </a:rPr>
              <a:t>ReusedCount</a:t>
            </a:r>
            <a:r>
              <a:rPr lang="en-US" sz="1600" dirty="0">
                <a:solidFill>
                  <a:schemeClr val="accent3">
                    <a:lumMod val="25000"/>
                  </a:schemeClr>
                </a:solidFill>
                <a:latin typeface="Abadi" panose="020B0604020104020204" pitchFamily="34" charset="0"/>
              </a:rPr>
              <a:t>, Serial, Longitude, and Latitude. Data columns obtained from Wikipedia web scraping include: Flight No., Launch site, Payload,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Orbit, Customer, Launch outcome, Version Booster, Booster landing, Date, and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https://github.com/Janani-Ironic69/Applied-Data-Science-Capstone-Project/blob/main/jupyter-labs-spacex-data-collection-api.ipynb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5F233A5D-114B-7C34-483A-0C03C85D89E1}"/>
              </a:ext>
            </a:extLst>
          </p:cNvPr>
          <p:cNvPicPr>
            <a:picLocks noChangeAspect="1"/>
          </p:cNvPicPr>
          <p:nvPr/>
        </p:nvPicPr>
        <p:blipFill>
          <a:blip r:embed="rId3"/>
          <a:stretch>
            <a:fillRect/>
          </a:stretch>
        </p:blipFill>
        <p:spPr>
          <a:xfrm>
            <a:off x="5654442" y="1401831"/>
            <a:ext cx="5972640" cy="49877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9089" y="3046413"/>
            <a:ext cx="4556475"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https://github.com/Janani-Ironic69/Applied-Data-Science-Capstone-Project/blob/main/jupyter-labs-webscraping.ipynb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9" name="Picture 8">
            <a:extLst>
              <a:ext uri="{FF2B5EF4-FFF2-40B4-BE49-F238E27FC236}">
                <a16:creationId xmlns:a16="http://schemas.microsoft.com/office/drawing/2014/main" id="{13F87C31-1811-8A18-39A3-AACFFD84D514}"/>
              </a:ext>
            </a:extLst>
          </p:cNvPr>
          <p:cNvPicPr>
            <a:picLocks noChangeAspect="1"/>
          </p:cNvPicPr>
          <p:nvPr/>
        </p:nvPicPr>
        <p:blipFill>
          <a:blip r:embed="rId3"/>
          <a:stretch>
            <a:fillRect/>
          </a:stretch>
        </p:blipFill>
        <p:spPr>
          <a:xfrm>
            <a:off x="5367130" y="1765878"/>
            <a:ext cx="6400800"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241</TotalTime>
  <Words>2594</Words>
  <Application>Microsoft Office PowerPoint</Application>
  <PresentationFormat>Widescreen</PresentationFormat>
  <Paragraphs>254</Paragraphs>
  <Slides>46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Durgesh Nandan</cp:lastModifiedBy>
  <cp:revision>207</cp:revision>
  <dcterms:created xsi:type="dcterms:W3CDTF">2021-04-29T18:58:34Z</dcterms:created>
  <dcterms:modified xsi:type="dcterms:W3CDTF">2024-07-31T17:36:41Z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